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60" r:id="rId2"/>
    <p:sldId id="261" r:id="rId3"/>
    <p:sldId id="262" r:id="rId4"/>
    <p:sldId id="263" r:id="rId5"/>
  </p:sldIdLst>
  <p:sldSz cx="9906000" cy="6858000" type="A4"/>
  <p:notesSz cx="6858000" cy="91440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D0DF"/>
    <a:srgbClr val="339933"/>
    <a:srgbClr val="23538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972" y="114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12" Type="http://schemas.openxmlformats.org/officeDocument/2006/relationships/customXml" Target="../customXml/item3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openxmlformats.org/officeDocument/2006/relationships/customXml" Target="../customXml/item2.xml"/><Relationship Id="rId5" Type="http://schemas.openxmlformats.org/officeDocument/2006/relationships/slide" Target="slides/slide4.xml"/><Relationship Id="rId10" Type="http://schemas.openxmlformats.org/officeDocument/2006/relationships/customXml" Target="../customXml/item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742950" y="2130427"/>
            <a:ext cx="84201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55FF7E-E930-4E42-8638-C09A31B0E377}" type="datetimeFigureOut">
              <a:rPr lang="es-ES"/>
              <a:pPr>
                <a:defRPr/>
              </a:pPr>
              <a:t>13/05/2021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643B15-68E7-4D01-9A30-ABFDC88D581F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3A0C14-4EFE-40A3-97B7-549B93376EC4}" type="datetimeFigureOut">
              <a:rPr lang="es-ES"/>
              <a:pPr>
                <a:defRPr/>
              </a:pPr>
              <a:t>13/05/2021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94BE62-0D56-43F6-929C-A26136AF077E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7181850" y="274640"/>
            <a:ext cx="222885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95300" y="274640"/>
            <a:ext cx="652145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9F958A-6B6D-4E10-B2F1-C20F2F9E4480}" type="datetimeFigureOut">
              <a:rPr lang="es-ES"/>
              <a:pPr>
                <a:defRPr/>
              </a:pPr>
              <a:t>13/05/2021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CB8715-02B4-4C79-B848-3A7BCA5276CB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22236F-981A-4BE2-8D69-419ACCE010AF}" type="datetimeFigureOut">
              <a:rPr lang="es-ES"/>
              <a:pPr>
                <a:defRPr/>
              </a:pPr>
              <a:t>13/05/2021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D987F8-D036-447F-A063-6EAAACE704DF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82506" y="2906714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83BAB0-2D72-4CE6-B692-D4EC8C977A18}" type="datetimeFigureOut">
              <a:rPr lang="es-ES"/>
              <a:pPr>
                <a:defRPr/>
              </a:pPr>
              <a:t>13/05/2021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AFD915-E891-4AD1-BDA0-2BB937E0ED7F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9530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503555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1E1A69-A0FC-4D17-B856-4073B4472708}" type="datetimeFigureOut">
              <a:rPr lang="es-ES"/>
              <a:pPr>
                <a:defRPr/>
              </a:pPr>
              <a:t>13/05/2021</a:t>
            </a:fld>
            <a:endParaRPr lang="es-ES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F90EF8-C7A1-46CB-B8A2-C33E4D70D72E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95301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95301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1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1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D4F2A2-0606-4A62-B11D-ECB916A15B62}" type="datetimeFigureOut">
              <a:rPr lang="es-ES"/>
              <a:pPr>
                <a:defRPr/>
              </a:pPr>
              <a:t>13/05/2021</a:t>
            </a:fld>
            <a:endParaRPr lang="es-ES"/>
          </a:p>
        </p:txBody>
      </p:sp>
      <p:sp>
        <p:nvSpPr>
          <p:cNvPr id="8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A2222C-F761-4A09-B52C-2325A130FE52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D932F9-6F85-4BF8-8E0B-7F2FD5DD7718}" type="datetimeFigureOut">
              <a:rPr lang="es-ES"/>
              <a:pPr>
                <a:defRPr/>
              </a:pPr>
              <a:t>13/05/2021</a:t>
            </a:fld>
            <a:endParaRPr lang="es-ES"/>
          </a:p>
        </p:txBody>
      </p:sp>
      <p:sp>
        <p:nvSpPr>
          <p:cNvPr id="4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30DEAB-DA52-48E5-ACEB-3B7B02659131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DA0296-C3A2-4A0E-ABC0-E8F6C9ED7465}" type="datetimeFigureOut">
              <a:rPr lang="es-ES"/>
              <a:pPr>
                <a:defRPr/>
              </a:pPr>
              <a:t>13/05/2021</a:t>
            </a:fld>
            <a:endParaRPr lang="es-ES"/>
          </a:p>
        </p:txBody>
      </p:sp>
      <p:sp>
        <p:nvSpPr>
          <p:cNvPr id="3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368C96-C0E4-42C3-84D9-8CFF2FF66937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95301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872972" y="273052"/>
            <a:ext cx="5537728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95301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3A56BC-6CE6-451A-A653-77253F758EE8}" type="datetimeFigureOut">
              <a:rPr lang="es-ES"/>
              <a:pPr>
                <a:defRPr/>
              </a:pPr>
              <a:t>13/05/2021</a:t>
            </a:fld>
            <a:endParaRPr lang="es-ES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89DEA8-D575-4FF4-85E6-486CF26FBD3E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280FEA-53A6-4EC6-9BD6-E650A4DE6716}" type="datetimeFigureOut">
              <a:rPr lang="es-ES"/>
              <a:pPr>
                <a:defRPr/>
              </a:pPr>
              <a:t>13/05/2021</a:t>
            </a:fld>
            <a:endParaRPr lang="es-ES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FBA7EB-7051-481E-9341-94D10DED2252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Marcador de título"/>
          <p:cNvSpPr>
            <a:spLocks noGrp="1"/>
          </p:cNvSpPr>
          <p:nvPr>
            <p:ph type="title"/>
          </p:nvPr>
        </p:nvSpPr>
        <p:spPr bwMode="auto">
          <a:xfrm>
            <a:off x="495300" y="274638"/>
            <a:ext cx="8915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/>
              <a:t>Haga clic para modificar el estilo de título del patrón</a:t>
            </a:r>
          </a:p>
        </p:txBody>
      </p:sp>
      <p:sp>
        <p:nvSpPr>
          <p:cNvPr id="1027" name="2 Marcador de texto"/>
          <p:cNvSpPr>
            <a:spLocks noGrp="1"/>
          </p:cNvSpPr>
          <p:nvPr>
            <p:ph type="body" idx="1"/>
          </p:nvPr>
        </p:nvSpPr>
        <p:spPr bwMode="auto">
          <a:xfrm>
            <a:off x="495300" y="1600200"/>
            <a:ext cx="89154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95300" y="6356350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D884C79-5B41-4D29-B844-ADF3BBDDC0DE}" type="datetimeFigureOut">
              <a:rPr lang="es-ES"/>
              <a:pPr>
                <a:defRPr/>
              </a:pPr>
              <a:t>13/05/2021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384550" y="6356350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099300" y="6356350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1B6DE1A-A3F2-4BDE-9156-72BDA8841AB0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Oval 30"/>
          <p:cNvSpPr/>
          <p:nvPr/>
        </p:nvSpPr>
        <p:spPr>
          <a:xfrm>
            <a:off x="805655" y="1955313"/>
            <a:ext cx="1512000" cy="792000"/>
          </a:xfrm>
          <a:prstGeom prst="ellipse">
            <a:avLst/>
          </a:prstGeom>
          <a:solidFill>
            <a:srgbClr val="FF7C80"/>
          </a:soli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0" tIns="36000" rIns="0" bIns="36000"/>
          <a:lstStyle/>
          <a:p>
            <a:pPr>
              <a:defRPr/>
            </a:pPr>
            <a:r>
              <a:rPr lang="en-GB" sz="1000" b="1" dirty="0">
                <a:cs typeface="Arial" pitchFamily="34" charset="0"/>
              </a:rPr>
              <a:t> </a:t>
            </a:r>
          </a:p>
        </p:txBody>
      </p:sp>
      <p:sp>
        <p:nvSpPr>
          <p:cNvPr id="72" name="Oval 50"/>
          <p:cNvSpPr/>
          <p:nvPr/>
        </p:nvSpPr>
        <p:spPr>
          <a:xfrm>
            <a:off x="6868014" y="1933539"/>
            <a:ext cx="1512000" cy="792000"/>
          </a:xfrm>
          <a:prstGeom prst="ellipse">
            <a:avLst/>
          </a:prstGeom>
          <a:solidFill>
            <a:srgbClr val="CCFFCC"/>
          </a:soli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0" tIns="36000" rIns="0" bIns="36000"/>
          <a:lstStyle/>
          <a:p>
            <a:pPr>
              <a:defRPr/>
            </a:pPr>
            <a:endParaRPr lang="en-US" sz="1000" b="1" dirty="0">
              <a:solidFill>
                <a:srgbClr val="00B050"/>
              </a:solidFill>
              <a:cs typeface="Arial" pitchFamily="34" charset="0"/>
            </a:endParaRPr>
          </a:p>
        </p:txBody>
      </p:sp>
      <p:sp>
        <p:nvSpPr>
          <p:cNvPr id="79" name="Oval 47"/>
          <p:cNvSpPr/>
          <p:nvPr/>
        </p:nvSpPr>
        <p:spPr>
          <a:xfrm>
            <a:off x="4874912" y="1953951"/>
            <a:ext cx="1512000" cy="792000"/>
          </a:xfrm>
          <a:prstGeom prst="ellipse">
            <a:avLst/>
          </a:prstGeom>
          <a:solidFill>
            <a:srgbClr val="339933"/>
          </a:soli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0" tIns="36000" rIns="0" bIns="36000"/>
          <a:lstStyle/>
          <a:p>
            <a:endParaRPr lang="en-GB" sz="1000" b="1" dirty="0">
              <a:solidFill>
                <a:srgbClr val="CCFF66"/>
              </a:solidFill>
              <a:cs typeface="Arial" pitchFamily="34" charset="0"/>
            </a:endParaRPr>
          </a:p>
        </p:txBody>
      </p:sp>
      <p:sp>
        <p:nvSpPr>
          <p:cNvPr id="33" name="Oval 47"/>
          <p:cNvSpPr/>
          <p:nvPr/>
        </p:nvSpPr>
        <p:spPr>
          <a:xfrm>
            <a:off x="4874912" y="3483429"/>
            <a:ext cx="1512000" cy="792000"/>
          </a:xfrm>
          <a:prstGeom prst="ellipse">
            <a:avLst/>
          </a:prstGeom>
          <a:solidFill>
            <a:srgbClr val="339933"/>
          </a:soli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0" tIns="36000" rIns="0" bIns="36000"/>
          <a:lstStyle/>
          <a:p>
            <a:pPr>
              <a:defRPr/>
            </a:pPr>
            <a:endParaRPr lang="en-GB" sz="1000" b="1" dirty="0">
              <a:solidFill>
                <a:srgbClr val="CCFF66"/>
              </a:solidFill>
              <a:cs typeface="Arial" pitchFamily="34" charset="0"/>
            </a:endParaRPr>
          </a:p>
        </p:txBody>
      </p:sp>
      <p:sp>
        <p:nvSpPr>
          <p:cNvPr id="95" name="Oval 15"/>
          <p:cNvSpPr/>
          <p:nvPr/>
        </p:nvSpPr>
        <p:spPr>
          <a:xfrm>
            <a:off x="2781798" y="3501096"/>
            <a:ext cx="1512000" cy="792000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  <a:ln w="12700"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0" tIns="36000" rIns="0" bIns="36000"/>
          <a:lstStyle/>
          <a:p>
            <a:pPr>
              <a:defRPr/>
            </a:pPr>
            <a:endParaRPr lang="en-GB" sz="1000" b="1" dirty="0">
              <a:solidFill>
                <a:srgbClr val="0F5494"/>
              </a:solidFill>
              <a:cs typeface="Arial" pitchFamily="34" charset="0"/>
            </a:endParaRPr>
          </a:p>
        </p:txBody>
      </p:sp>
      <p:sp>
        <p:nvSpPr>
          <p:cNvPr id="78" name="Oval 15"/>
          <p:cNvSpPr/>
          <p:nvPr/>
        </p:nvSpPr>
        <p:spPr>
          <a:xfrm>
            <a:off x="2782542" y="1953951"/>
            <a:ext cx="1512000" cy="792000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  <a:ln w="12700"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0" tIns="36000" rIns="0" bIns="36000"/>
          <a:lstStyle/>
          <a:p>
            <a:pPr>
              <a:defRPr/>
            </a:pPr>
            <a:endParaRPr lang="en-GB" sz="1000" b="1" dirty="0">
              <a:solidFill>
                <a:srgbClr val="0F5494"/>
              </a:solidFill>
              <a:cs typeface="Arial" pitchFamily="34" charset="0"/>
            </a:endParaRPr>
          </a:p>
        </p:txBody>
      </p:sp>
      <p:sp>
        <p:nvSpPr>
          <p:cNvPr id="2054" name="TextBox 87"/>
          <p:cNvSpPr txBox="1">
            <a:spLocks noChangeArrowheads="1"/>
          </p:cNvSpPr>
          <p:nvPr/>
        </p:nvSpPr>
        <p:spPr bwMode="auto">
          <a:xfrm>
            <a:off x="2861470" y="2226841"/>
            <a:ext cx="1359713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GB" sz="1000" b="1" dirty="0">
                <a:latin typeface="+mn-lt"/>
              </a:rPr>
              <a:t>Model 1</a:t>
            </a:r>
          </a:p>
        </p:txBody>
      </p:sp>
      <p:sp>
        <p:nvSpPr>
          <p:cNvPr id="2059" name="TextBox 51"/>
          <p:cNvSpPr txBox="1">
            <a:spLocks noChangeArrowheads="1"/>
          </p:cNvSpPr>
          <p:nvPr/>
        </p:nvSpPr>
        <p:spPr bwMode="auto">
          <a:xfrm>
            <a:off x="5282191" y="2226841"/>
            <a:ext cx="782587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sz="1000" b="1" dirty="0">
                <a:latin typeface="+mn-lt"/>
              </a:rPr>
              <a:t>raw output</a:t>
            </a:r>
          </a:p>
        </p:txBody>
      </p:sp>
      <p:sp>
        <p:nvSpPr>
          <p:cNvPr id="2060" name="TextBox 87"/>
          <p:cNvSpPr txBox="1">
            <a:spLocks noChangeArrowheads="1"/>
          </p:cNvSpPr>
          <p:nvPr/>
        </p:nvSpPr>
        <p:spPr bwMode="auto">
          <a:xfrm>
            <a:off x="3164794" y="3785143"/>
            <a:ext cx="948479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000" b="1" dirty="0">
                <a:latin typeface="+mn-lt"/>
              </a:rPr>
              <a:t> Model 2</a:t>
            </a:r>
          </a:p>
        </p:txBody>
      </p:sp>
      <p:sp>
        <p:nvSpPr>
          <p:cNvPr id="97" name="Oval 50"/>
          <p:cNvSpPr/>
          <p:nvPr/>
        </p:nvSpPr>
        <p:spPr>
          <a:xfrm>
            <a:off x="6909899" y="3483429"/>
            <a:ext cx="1512000" cy="792000"/>
          </a:xfrm>
          <a:prstGeom prst="ellipse">
            <a:avLst/>
          </a:prstGeom>
          <a:solidFill>
            <a:srgbClr val="CCFFCC"/>
          </a:soli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0" tIns="36000" rIns="0" bIns="36000"/>
          <a:lstStyle/>
          <a:p>
            <a:pPr>
              <a:defRPr/>
            </a:pPr>
            <a:endParaRPr lang="en-US" sz="1000" b="1" dirty="0">
              <a:solidFill>
                <a:srgbClr val="00B050"/>
              </a:solidFill>
              <a:cs typeface="Arial" pitchFamily="34" charset="0"/>
            </a:endParaRPr>
          </a:p>
        </p:txBody>
      </p:sp>
      <p:cxnSp>
        <p:nvCxnSpPr>
          <p:cNvPr id="131" name="98 Conector angular"/>
          <p:cNvCxnSpPr>
            <a:stCxn id="72" idx="6"/>
            <a:endCxn id="95" idx="0"/>
          </p:cNvCxnSpPr>
          <p:nvPr/>
        </p:nvCxnSpPr>
        <p:spPr>
          <a:xfrm flipH="1">
            <a:off x="3537798" y="2329539"/>
            <a:ext cx="4842216" cy="1171557"/>
          </a:xfrm>
          <a:prstGeom prst="bentConnector4">
            <a:avLst>
              <a:gd name="adj1" fmla="val -4721"/>
              <a:gd name="adj2" fmla="val 66901"/>
            </a:avLst>
          </a:prstGeom>
          <a:ln w="28575">
            <a:noFill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99" name="TextBox 53"/>
          <p:cNvSpPr txBox="1">
            <a:spLocks noChangeArrowheads="1"/>
          </p:cNvSpPr>
          <p:nvPr/>
        </p:nvSpPr>
        <p:spPr bwMode="auto">
          <a:xfrm>
            <a:off x="7142168" y="2216634"/>
            <a:ext cx="1114408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sz="1000" b="1" dirty="0">
                <a:latin typeface="+mn-lt"/>
              </a:rPr>
              <a:t>processed output</a:t>
            </a:r>
          </a:p>
        </p:txBody>
      </p:sp>
      <p:sp>
        <p:nvSpPr>
          <p:cNvPr id="2100" name="TextBox 51"/>
          <p:cNvSpPr txBox="1">
            <a:spLocks noChangeArrowheads="1"/>
          </p:cNvSpPr>
          <p:nvPr/>
        </p:nvSpPr>
        <p:spPr bwMode="auto">
          <a:xfrm>
            <a:off x="5241983" y="3756317"/>
            <a:ext cx="782587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sz="1000" b="1" dirty="0">
                <a:latin typeface="+mn-lt"/>
              </a:rPr>
              <a:t>raw output</a:t>
            </a:r>
          </a:p>
        </p:txBody>
      </p:sp>
      <p:sp>
        <p:nvSpPr>
          <p:cNvPr id="2101" name="TextBox 53"/>
          <p:cNvSpPr txBox="1">
            <a:spLocks noChangeArrowheads="1"/>
          </p:cNvSpPr>
          <p:nvPr/>
        </p:nvSpPr>
        <p:spPr bwMode="auto">
          <a:xfrm>
            <a:off x="7116710" y="3756319"/>
            <a:ext cx="1114408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sz="1000" b="1" dirty="0">
                <a:latin typeface="+mn-lt"/>
              </a:rPr>
              <a:t>processed output</a:t>
            </a:r>
          </a:p>
        </p:txBody>
      </p:sp>
      <p:sp>
        <p:nvSpPr>
          <p:cNvPr id="2111" name="TextBox 41"/>
          <p:cNvSpPr txBox="1">
            <a:spLocks noChangeArrowheads="1"/>
          </p:cNvSpPr>
          <p:nvPr/>
        </p:nvSpPr>
        <p:spPr bwMode="auto">
          <a:xfrm>
            <a:off x="2886606" y="527194"/>
            <a:ext cx="397121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b="1" dirty="0">
                <a:latin typeface="+mn-lt"/>
              </a:rPr>
              <a:t>Workflow materials models: template 1</a:t>
            </a:r>
          </a:p>
        </p:txBody>
      </p:sp>
      <p:sp>
        <p:nvSpPr>
          <p:cNvPr id="64" name="Oval 30"/>
          <p:cNvSpPr/>
          <p:nvPr/>
        </p:nvSpPr>
        <p:spPr>
          <a:xfrm>
            <a:off x="805655" y="3501008"/>
            <a:ext cx="1512000" cy="792000"/>
          </a:xfrm>
          <a:prstGeom prst="ellipse">
            <a:avLst/>
          </a:prstGeom>
          <a:solidFill>
            <a:srgbClr val="FF7C80"/>
          </a:soli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0" tIns="36000" rIns="0" bIns="36000"/>
          <a:lstStyle/>
          <a:p>
            <a:pPr>
              <a:defRPr/>
            </a:pPr>
            <a:r>
              <a:rPr lang="en-GB" sz="1000" b="1" dirty="0">
                <a:cs typeface="Arial" pitchFamily="34" charset="0"/>
              </a:rPr>
              <a:t> </a:t>
            </a:r>
          </a:p>
        </p:txBody>
      </p:sp>
      <p:sp>
        <p:nvSpPr>
          <p:cNvPr id="77" name="TextBox 36"/>
          <p:cNvSpPr txBox="1">
            <a:spLocks noChangeArrowheads="1"/>
          </p:cNvSpPr>
          <p:nvPr/>
        </p:nvSpPr>
        <p:spPr bwMode="auto">
          <a:xfrm>
            <a:off x="962918" y="2228203"/>
            <a:ext cx="986167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sz="1000" b="1" dirty="0">
                <a:latin typeface="+mn-lt"/>
              </a:rPr>
              <a:t>user case input</a:t>
            </a:r>
          </a:p>
        </p:txBody>
      </p:sp>
      <p:sp>
        <p:nvSpPr>
          <p:cNvPr id="31" name="Oval 15"/>
          <p:cNvSpPr/>
          <p:nvPr/>
        </p:nvSpPr>
        <p:spPr>
          <a:xfrm>
            <a:off x="2782542" y="5012668"/>
            <a:ext cx="1512000" cy="792000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  <a:ln w="12700"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0" tIns="36000" rIns="0" bIns="36000"/>
          <a:lstStyle/>
          <a:p>
            <a:pPr>
              <a:defRPr/>
            </a:pPr>
            <a:endParaRPr lang="en-GB" sz="1000" b="1" dirty="0">
              <a:solidFill>
                <a:srgbClr val="0F5494"/>
              </a:solidFill>
              <a:cs typeface="Arial" pitchFamily="34" charset="0"/>
            </a:endParaRPr>
          </a:p>
        </p:txBody>
      </p:sp>
      <p:sp>
        <p:nvSpPr>
          <p:cNvPr id="32" name="TextBox 87"/>
          <p:cNvSpPr txBox="1">
            <a:spLocks noChangeArrowheads="1"/>
          </p:cNvSpPr>
          <p:nvPr/>
        </p:nvSpPr>
        <p:spPr bwMode="auto">
          <a:xfrm>
            <a:off x="3054076" y="5255658"/>
            <a:ext cx="110093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000" b="1" dirty="0">
                <a:latin typeface="+mn-lt"/>
              </a:rPr>
              <a:t>     Model 3</a:t>
            </a:r>
          </a:p>
        </p:txBody>
      </p:sp>
      <p:sp>
        <p:nvSpPr>
          <p:cNvPr id="35" name="TextBox 36"/>
          <p:cNvSpPr txBox="1">
            <a:spLocks noChangeArrowheads="1"/>
          </p:cNvSpPr>
          <p:nvPr/>
        </p:nvSpPr>
        <p:spPr bwMode="auto">
          <a:xfrm>
            <a:off x="962918" y="3756319"/>
            <a:ext cx="986167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sz="1000" b="1" dirty="0">
                <a:latin typeface="+mn-lt"/>
              </a:rPr>
              <a:t>user case input</a:t>
            </a:r>
          </a:p>
        </p:txBody>
      </p:sp>
      <p:sp>
        <p:nvSpPr>
          <p:cNvPr id="36" name="Oval 30"/>
          <p:cNvSpPr/>
          <p:nvPr/>
        </p:nvSpPr>
        <p:spPr>
          <a:xfrm>
            <a:off x="805655" y="5012668"/>
            <a:ext cx="1512000" cy="792000"/>
          </a:xfrm>
          <a:prstGeom prst="ellipse">
            <a:avLst/>
          </a:prstGeom>
          <a:solidFill>
            <a:srgbClr val="FF7C80"/>
          </a:soli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0" tIns="36000" rIns="0" bIns="36000"/>
          <a:lstStyle/>
          <a:p>
            <a:pPr>
              <a:defRPr/>
            </a:pPr>
            <a:r>
              <a:rPr lang="en-GB" sz="1000" b="1" dirty="0">
                <a:cs typeface="Arial" pitchFamily="34" charset="0"/>
              </a:rPr>
              <a:t> </a:t>
            </a:r>
          </a:p>
        </p:txBody>
      </p:sp>
      <p:sp>
        <p:nvSpPr>
          <p:cNvPr id="38" name="TextBox 36"/>
          <p:cNvSpPr txBox="1">
            <a:spLocks noChangeArrowheads="1"/>
          </p:cNvSpPr>
          <p:nvPr/>
        </p:nvSpPr>
        <p:spPr bwMode="auto">
          <a:xfrm>
            <a:off x="931847" y="5285558"/>
            <a:ext cx="986167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sz="1000" b="1" dirty="0">
                <a:latin typeface="+mn-lt"/>
              </a:rPr>
              <a:t>user case input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926900" y="1031250"/>
            <a:ext cx="289669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1400" dirty="0" err="1">
                <a:latin typeface="+mn-lt"/>
              </a:rPr>
              <a:t>Consecutive</a:t>
            </a:r>
            <a:r>
              <a:rPr lang="nl-BE" sz="1400" dirty="0">
                <a:latin typeface="+mn-lt"/>
              </a:rPr>
              <a:t> workflow: </a:t>
            </a:r>
            <a:r>
              <a:rPr lang="nl-BE" sz="1400" dirty="0" err="1">
                <a:latin typeface="+mn-lt"/>
              </a:rPr>
              <a:t>linked</a:t>
            </a:r>
            <a:r>
              <a:rPr lang="nl-BE" sz="1400" dirty="0">
                <a:latin typeface="+mn-lt"/>
              </a:rPr>
              <a:t> </a:t>
            </a:r>
            <a:r>
              <a:rPr lang="nl-BE" sz="1400" dirty="0" err="1">
                <a:latin typeface="+mn-lt"/>
              </a:rPr>
              <a:t>models</a:t>
            </a:r>
            <a:endParaRPr lang="en-GB" sz="1400" dirty="0">
              <a:latin typeface="+mn-lt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299992" y="6237312"/>
            <a:ext cx="24929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solidFill>
                  <a:schemeClr val="bg1">
                    <a:lumMod val="65000"/>
                  </a:schemeClr>
                </a:solidFill>
              </a:rPr>
              <a:t>Project name and logo</a:t>
            </a:r>
          </a:p>
        </p:txBody>
      </p:sp>
      <p:cxnSp>
        <p:nvCxnSpPr>
          <p:cNvPr id="34" name="Straight Arrow Connector 33"/>
          <p:cNvCxnSpPr>
            <a:cxnSpLocks/>
            <a:stCxn id="39" idx="6"/>
            <a:endCxn id="78" idx="2"/>
          </p:cNvCxnSpPr>
          <p:nvPr/>
        </p:nvCxnSpPr>
        <p:spPr>
          <a:xfrm flipV="1">
            <a:off x="2317655" y="2349951"/>
            <a:ext cx="464887" cy="1362"/>
          </a:xfrm>
          <a:prstGeom prst="straightConnector1">
            <a:avLst/>
          </a:prstGeom>
          <a:ln w="31750">
            <a:solidFill>
              <a:schemeClr val="tx2">
                <a:lumMod val="75000"/>
              </a:schemeClr>
            </a:solidFill>
            <a:headEnd type="none" w="med" len="med"/>
            <a:tailEnd type="stealth" w="lg" len="lg"/>
          </a:ln>
          <a:effectLst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>
            <a:cxnSpLocks/>
            <a:stCxn id="64" idx="6"/>
            <a:endCxn id="95" idx="2"/>
          </p:cNvCxnSpPr>
          <p:nvPr/>
        </p:nvCxnSpPr>
        <p:spPr>
          <a:xfrm>
            <a:off x="2317655" y="3897008"/>
            <a:ext cx="464143" cy="88"/>
          </a:xfrm>
          <a:prstGeom prst="straightConnector1">
            <a:avLst/>
          </a:prstGeom>
          <a:ln w="31750">
            <a:solidFill>
              <a:schemeClr val="tx2">
                <a:lumMod val="75000"/>
              </a:schemeClr>
            </a:solidFill>
            <a:headEnd type="none" w="med" len="med"/>
            <a:tailEnd type="stealth" w="lg" len="lg"/>
          </a:ln>
          <a:effectLst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>
            <a:cxnSpLocks/>
            <a:stCxn id="36" idx="6"/>
            <a:endCxn id="31" idx="2"/>
          </p:cNvCxnSpPr>
          <p:nvPr/>
        </p:nvCxnSpPr>
        <p:spPr>
          <a:xfrm>
            <a:off x="2317655" y="5408668"/>
            <a:ext cx="464887" cy="0"/>
          </a:xfrm>
          <a:prstGeom prst="straightConnector1">
            <a:avLst/>
          </a:prstGeom>
          <a:ln w="31750">
            <a:solidFill>
              <a:schemeClr val="tx2">
                <a:lumMod val="75000"/>
              </a:schemeClr>
            </a:solidFill>
            <a:headEnd type="none" w="med" len="med"/>
            <a:tailEnd type="stealth" w="lg" len="lg"/>
          </a:ln>
          <a:effectLst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>
            <a:cxnSpLocks/>
            <a:stCxn id="78" idx="6"/>
            <a:endCxn id="79" idx="2"/>
          </p:cNvCxnSpPr>
          <p:nvPr/>
        </p:nvCxnSpPr>
        <p:spPr>
          <a:xfrm>
            <a:off x="4294542" y="2349951"/>
            <a:ext cx="580370" cy="0"/>
          </a:xfrm>
          <a:prstGeom prst="straightConnector1">
            <a:avLst/>
          </a:prstGeom>
          <a:ln w="31750">
            <a:solidFill>
              <a:schemeClr val="tx2">
                <a:lumMod val="75000"/>
              </a:schemeClr>
            </a:solidFill>
            <a:headEnd type="none" w="med" len="med"/>
            <a:tailEnd type="stealth" w="lg" len="lg"/>
          </a:ln>
          <a:effectLst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>
            <a:cxnSpLocks/>
            <a:stCxn id="95" idx="6"/>
            <a:endCxn id="33" idx="2"/>
          </p:cNvCxnSpPr>
          <p:nvPr/>
        </p:nvCxnSpPr>
        <p:spPr>
          <a:xfrm flipV="1">
            <a:off x="4293798" y="3879429"/>
            <a:ext cx="581114" cy="17667"/>
          </a:xfrm>
          <a:prstGeom prst="straightConnector1">
            <a:avLst/>
          </a:prstGeom>
          <a:ln w="31750">
            <a:solidFill>
              <a:schemeClr val="tx2">
                <a:lumMod val="75000"/>
              </a:schemeClr>
            </a:solidFill>
            <a:headEnd type="none" w="med" len="med"/>
            <a:tailEnd type="stealth" w="lg" len="lg"/>
          </a:ln>
          <a:effectLst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>
            <a:cxnSpLocks/>
            <a:stCxn id="79" idx="6"/>
            <a:endCxn id="72" idx="2"/>
          </p:cNvCxnSpPr>
          <p:nvPr/>
        </p:nvCxnSpPr>
        <p:spPr>
          <a:xfrm flipV="1">
            <a:off x="6386912" y="2329539"/>
            <a:ext cx="481102" cy="20412"/>
          </a:xfrm>
          <a:prstGeom prst="straightConnector1">
            <a:avLst/>
          </a:prstGeom>
          <a:ln w="31750">
            <a:solidFill>
              <a:schemeClr val="tx2">
                <a:lumMod val="75000"/>
              </a:schemeClr>
            </a:solidFill>
            <a:headEnd type="none" w="med" len="med"/>
            <a:tailEnd type="stealth" w="lg" len="lg"/>
          </a:ln>
          <a:effectLst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>
            <a:cxnSpLocks/>
            <a:stCxn id="33" idx="6"/>
            <a:endCxn id="97" idx="2"/>
          </p:cNvCxnSpPr>
          <p:nvPr/>
        </p:nvCxnSpPr>
        <p:spPr>
          <a:xfrm>
            <a:off x="6386912" y="3879429"/>
            <a:ext cx="522987" cy="0"/>
          </a:xfrm>
          <a:prstGeom prst="straightConnector1">
            <a:avLst/>
          </a:prstGeom>
          <a:ln w="31750">
            <a:solidFill>
              <a:schemeClr val="tx2">
                <a:lumMod val="75000"/>
              </a:schemeClr>
            </a:solidFill>
            <a:headEnd type="none" w="med" len="med"/>
            <a:tailEnd type="stealth" w="lg" len="lg"/>
          </a:ln>
          <a:effectLst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3" name="Elbow Connector 12"/>
          <p:cNvCxnSpPr>
            <a:stCxn id="72" idx="6"/>
            <a:endCxn id="95" idx="0"/>
          </p:cNvCxnSpPr>
          <p:nvPr/>
        </p:nvCxnSpPr>
        <p:spPr>
          <a:xfrm flipH="1">
            <a:off x="3537798" y="2329539"/>
            <a:ext cx="4842216" cy="1171557"/>
          </a:xfrm>
          <a:prstGeom prst="bentConnector4">
            <a:avLst>
              <a:gd name="adj1" fmla="val -4721"/>
              <a:gd name="adj2" fmla="val 66901"/>
            </a:avLst>
          </a:prstGeom>
          <a:ln w="28575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Elbow Connector 52"/>
          <p:cNvCxnSpPr>
            <a:stCxn id="97" idx="6"/>
            <a:endCxn id="31" idx="0"/>
          </p:cNvCxnSpPr>
          <p:nvPr/>
        </p:nvCxnSpPr>
        <p:spPr>
          <a:xfrm flipH="1">
            <a:off x="3538542" y="3879429"/>
            <a:ext cx="4883357" cy="1133239"/>
          </a:xfrm>
          <a:prstGeom prst="bentConnector4">
            <a:avLst>
              <a:gd name="adj1" fmla="val -4681"/>
              <a:gd name="adj2" fmla="val 67472"/>
            </a:avLst>
          </a:prstGeom>
          <a:ln w="28575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4" name="TextBox 87"/>
          <p:cNvSpPr txBox="1">
            <a:spLocks noChangeArrowheads="1"/>
          </p:cNvSpPr>
          <p:nvPr/>
        </p:nvSpPr>
        <p:spPr bwMode="auto">
          <a:xfrm>
            <a:off x="3187261" y="2308891"/>
            <a:ext cx="82120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GB" sz="1400" b="1" dirty="0">
                <a:latin typeface="+mn-lt"/>
              </a:rPr>
              <a:t>model</a:t>
            </a:r>
          </a:p>
        </p:txBody>
      </p:sp>
      <p:sp>
        <p:nvSpPr>
          <p:cNvPr id="2059" name="TextBox 51"/>
          <p:cNvSpPr txBox="1">
            <a:spLocks noChangeArrowheads="1"/>
          </p:cNvSpPr>
          <p:nvPr/>
        </p:nvSpPr>
        <p:spPr bwMode="auto">
          <a:xfrm>
            <a:off x="4687058" y="2308891"/>
            <a:ext cx="1014445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sz="1400" b="1" dirty="0">
                <a:latin typeface="+mn-lt"/>
              </a:rPr>
              <a:t>raw output</a:t>
            </a:r>
          </a:p>
        </p:txBody>
      </p:sp>
      <p:sp>
        <p:nvSpPr>
          <p:cNvPr id="78" name="Oval 15"/>
          <p:cNvSpPr/>
          <p:nvPr/>
        </p:nvSpPr>
        <p:spPr>
          <a:xfrm>
            <a:off x="2936875" y="2925689"/>
            <a:ext cx="1224000" cy="612000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  <a:ln w="12700"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0" tIns="36000" rIns="0" bIns="36000"/>
          <a:lstStyle/>
          <a:p>
            <a:pPr>
              <a:defRPr/>
            </a:pPr>
            <a:endParaRPr lang="en-GB" sz="1000" dirty="0">
              <a:solidFill>
                <a:srgbClr val="0F5494"/>
              </a:solidFill>
              <a:cs typeface="Arial" pitchFamily="34" charset="0"/>
            </a:endParaRPr>
          </a:p>
        </p:txBody>
      </p:sp>
      <p:sp>
        <p:nvSpPr>
          <p:cNvPr id="95" name="Oval 15"/>
          <p:cNvSpPr/>
          <p:nvPr/>
        </p:nvSpPr>
        <p:spPr>
          <a:xfrm>
            <a:off x="2936777" y="4437037"/>
            <a:ext cx="1224000" cy="612000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  <a:ln w="12700"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0" tIns="36000" rIns="0" bIns="36000"/>
          <a:lstStyle/>
          <a:p>
            <a:pPr>
              <a:defRPr/>
            </a:pPr>
            <a:endParaRPr lang="en-GB" sz="1000" dirty="0">
              <a:solidFill>
                <a:srgbClr val="0F5494"/>
              </a:solidFill>
              <a:cs typeface="Arial" pitchFamily="34" charset="0"/>
            </a:endParaRPr>
          </a:p>
        </p:txBody>
      </p:sp>
      <p:sp>
        <p:nvSpPr>
          <p:cNvPr id="97" name="Oval 50"/>
          <p:cNvSpPr/>
          <p:nvPr/>
        </p:nvSpPr>
        <p:spPr>
          <a:xfrm>
            <a:off x="6404897" y="4437112"/>
            <a:ext cx="1224000" cy="612000"/>
          </a:xfrm>
          <a:prstGeom prst="ellipse">
            <a:avLst/>
          </a:prstGeom>
          <a:solidFill>
            <a:srgbClr val="CCFFCC"/>
          </a:soli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0" tIns="36000" rIns="0" bIns="36000"/>
          <a:lstStyle/>
          <a:p>
            <a:pPr>
              <a:defRPr/>
            </a:pPr>
            <a:endParaRPr lang="en-US" sz="1000" dirty="0">
              <a:solidFill>
                <a:srgbClr val="00B050"/>
              </a:solidFill>
              <a:cs typeface="Arial" pitchFamily="34" charset="0"/>
            </a:endParaRPr>
          </a:p>
        </p:txBody>
      </p:sp>
      <p:cxnSp>
        <p:nvCxnSpPr>
          <p:cNvPr id="131" name="98 Conector angular"/>
          <p:cNvCxnSpPr>
            <a:stCxn id="72" idx="6"/>
            <a:endCxn id="95" idx="0"/>
          </p:cNvCxnSpPr>
          <p:nvPr/>
        </p:nvCxnSpPr>
        <p:spPr>
          <a:xfrm flipH="1">
            <a:off x="3548777" y="3231689"/>
            <a:ext cx="3967405" cy="1205348"/>
          </a:xfrm>
          <a:prstGeom prst="bentConnector4">
            <a:avLst>
              <a:gd name="adj1" fmla="val -5762"/>
              <a:gd name="adj2" fmla="val 62693"/>
            </a:avLst>
          </a:prstGeom>
          <a:ln w="28575">
            <a:noFill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99" name="TextBox 53"/>
          <p:cNvSpPr txBox="1">
            <a:spLocks noChangeArrowheads="1"/>
          </p:cNvSpPr>
          <p:nvPr/>
        </p:nvSpPr>
        <p:spPr bwMode="auto">
          <a:xfrm>
            <a:off x="6243245" y="2308891"/>
            <a:ext cx="1484124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sz="1400" b="1" dirty="0">
                <a:latin typeface="+mn-lt"/>
              </a:rPr>
              <a:t>processed output</a:t>
            </a:r>
          </a:p>
        </p:txBody>
      </p:sp>
      <p:sp>
        <p:nvSpPr>
          <p:cNvPr id="2111" name="TextBox 41"/>
          <p:cNvSpPr txBox="1">
            <a:spLocks noChangeArrowheads="1"/>
          </p:cNvSpPr>
          <p:nvPr/>
        </p:nvSpPr>
        <p:spPr bwMode="auto">
          <a:xfrm>
            <a:off x="3085593" y="1073387"/>
            <a:ext cx="151823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sz="1400" dirty="0">
                <a:latin typeface="+mn-lt"/>
              </a:rPr>
              <a:t>Iterative workflow</a:t>
            </a:r>
          </a:p>
        </p:txBody>
      </p:sp>
      <p:sp>
        <p:nvSpPr>
          <p:cNvPr id="64" name="Oval 30"/>
          <p:cNvSpPr/>
          <p:nvPr/>
        </p:nvSpPr>
        <p:spPr>
          <a:xfrm>
            <a:off x="1136576" y="2691438"/>
            <a:ext cx="1224000" cy="612000"/>
          </a:xfrm>
          <a:prstGeom prst="ellipse">
            <a:avLst/>
          </a:prstGeom>
          <a:solidFill>
            <a:srgbClr val="FF7C80"/>
          </a:soli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0" tIns="36000" rIns="0" bIns="36000"/>
          <a:lstStyle/>
          <a:p>
            <a:pPr>
              <a:defRPr/>
            </a:pPr>
            <a:r>
              <a:rPr lang="en-GB" sz="1000" dirty="0">
                <a:cs typeface="Arial" pitchFamily="34" charset="0"/>
              </a:rPr>
              <a:t> </a:t>
            </a:r>
          </a:p>
        </p:txBody>
      </p:sp>
      <p:sp>
        <p:nvSpPr>
          <p:cNvPr id="70" name="Oval 30"/>
          <p:cNvSpPr/>
          <p:nvPr/>
        </p:nvSpPr>
        <p:spPr>
          <a:xfrm>
            <a:off x="1153686" y="4626031"/>
            <a:ext cx="1224000" cy="612000"/>
          </a:xfrm>
          <a:prstGeom prst="ellipse">
            <a:avLst/>
          </a:prstGeom>
          <a:solidFill>
            <a:srgbClr val="FF7C80"/>
          </a:soli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0" tIns="36000" rIns="0" bIns="36000"/>
          <a:lstStyle/>
          <a:p>
            <a:pPr>
              <a:defRPr/>
            </a:pPr>
            <a:r>
              <a:rPr lang="en-GB" sz="1000" dirty="0">
                <a:cs typeface="Arial" pitchFamily="34" charset="0"/>
              </a:rPr>
              <a:t> </a:t>
            </a:r>
          </a:p>
        </p:txBody>
      </p:sp>
      <p:sp>
        <p:nvSpPr>
          <p:cNvPr id="72" name="Oval 50"/>
          <p:cNvSpPr/>
          <p:nvPr/>
        </p:nvSpPr>
        <p:spPr>
          <a:xfrm>
            <a:off x="6292182" y="2925689"/>
            <a:ext cx="1224000" cy="612000"/>
          </a:xfrm>
          <a:prstGeom prst="ellipse">
            <a:avLst/>
          </a:prstGeom>
          <a:solidFill>
            <a:srgbClr val="CCFFCC"/>
          </a:soli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0" tIns="36000" rIns="0" bIns="36000"/>
          <a:lstStyle/>
          <a:p>
            <a:pPr>
              <a:defRPr/>
            </a:pPr>
            <a:endParaRPr lang="en-US" sz="1000" dirty="0">
              <a:solidFill>
                <a:srgbClr val="00B050"/>
              </a:solidFill>
              <a:cs typeface="Arial" pitchFamily="34" charset="0"/>
            </a:endParaRPr>
          </a:p>
        </p:txBody>
      </p:sp>
      <p:sp>
        <p:nvSpPr>
          <p:cNvPr id="77" name="TextBox 36"/>
          <p:cNvSpPr txBox="1">
            <a:spLocks noChangeArrowheads="1"/>
          </p:cNvSpPr>
          <p:nvPr/>
        </p:nvSpPr>
        <p:spPr bwMode="auto">
          <a:xfrm>
            <a:off x="1500751" y="2280512"/>
            <a:ext cx="58060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sz="1400" b="1" dirty="0">
                <a:latin typeface="+mn-lt"/>
              </a:rPr>
              <a:t>input</a:t>
            </a:r>
          </a:p>
        </p:txBody>
      </p:sp>
      <p:cxnSp>
        <p:nvCxnSpPr>
          <p:cNvPr id="10" name="Elbow Connector 9"/>
          <p:cNvCxnSpPr>
            <a:stCxn id="97" idx="6"/>
            <a:endCxn id="78" idx="4"/>
          </p:cNvCxnSpPr>
          <p:nvPr/>
        </p:nvCxnSpPr>
        <p:spPr>
          <a:xfrm flipH="1" flipV="1">
            <a:off x="3548875" y="3537689"/>
            <a:ext cx="4080022" cy="1205423"/>
          </a:xfrm>
          <a:prstGeom prst="bentConnector4">
            <a:avLst>
              <a:gd name="adj1" fmla="val -5603"/>
              <a:gd name="adj2" fmla="val 62693"/>
            </a:avLst>
          </a:prstGeom>
          <a:ln w="28575">
            <a:noFill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/>
          <p:cNvSpPr/>
          <p:nvPr/>
        </p:nvSpPr>
        <p:spPr>
          <a:xfrm>
            <a:off x="3085593" y="1993304"/>
            <a:ext cx="5544517" cy="3456384"/>
          </a:xfrm>
          <a:prstGeom prst="rect">
            <a:avLst/>
          </a:prstGeom>
          <a:noFill/>
          <a:ln>
            <a:noFill/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TextBox 41"/>
          <p:cNvSpPr txBox="1">
            <a:spLocks noChangeArrowheads="1"/>
          </p:cNvSpPr>
          <p:nvPr/>
        </p:nvSpPr>
        <p:spPr bwMode="auto">
          <a:xfrm>
            <a:off x="3092182" y="610235"/>
            <a:ext cx="397121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b="1" dirty="0">
                <a:latin typeface="+mn-lt"/>
              </a:rPr>
              <a:t>Workflow materials models: template 2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7299992" y="6237312"/>
            <a:ext cx="24929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solidFill>
                  <a:schemeClr val="bg1">
                    <a:lumMod val="65000"/>
                  </a:schemeClr>
                </a:solidFill>
              </a:rPr>
              <a:t>Project name and logo</a:t>
            </a:r>
          </a:p>
        </p:txBody>
      </p:sp>
      <p:sp>
        <p:nvSpPr>
          <p:cNvPr id="31" name="Oval 47"/>
          <p:cNvSpPr/>
          <p:nvPr/>
        </p:nvSpPr>
        <p:spPr>
          <a:xfrm>
            <a:off x="4590989" y="2932427"/>
            <a:ext cx="1224000" cy="612000"/>
          </a:xfrm>
          <a:prstGeom prst="ellipse">
            <a:avLst/>
          </a:prstGeom>
          <a:solidFill>
            <a:srgbClr val="339933"/>
          </a:soli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0" tIns="36000" rIns="0" bIns="36000"/>
          <a:lstStyle/>
          <a:p>
            <a:endParaRPr lang="en-GB" sz="1000" dirty="0">
              <a:solidFill>
                <a:srgbClr val="CCFF66"/>
              </a:solidFill>
              <a:cs typeface="Arial" pitchFamily="34" charset="0"/>
            </a:endParaRPr>
          </a:p>
        </p:txBody>
      </p:sp>
      <p:sp>
        <p:nvSpPr>
          <p:cNvPr id="32" name="Oval 47"/>
          <p:cNvSpPr/>
          <p:nvPr/>
        </p:nvSpPr>
        <p:spPr>
          <a:xfrm>
            <a:off x="4658258" y="4432425"/>
            <a:ext cx="1224000" cy="612000"/>
          </a:xfrm>
          <a:prstGeom prst="ellipse">
            <a:avLst/>
          </a:prstGeom>
          <a:solidFill>
            <a:srgbClr val="339933"/>
          </a:soli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0" tIns="36000" rIns="0" bIns="36000"/>
          <a:lstStyle/>
          <a:p>
            <a:endParaRPr lang="en-GB" sz="1000" dirty="0">
              <a:solidFill>
                <a:srgbClr val="CCFF66"/>
              </a:solidFill>
              <a:cs typeface="Arial" pitchFamily="34" charset="0"/>
            </a:endParaRPr>
          </a:p>
        </p:txBody>
      </p:sp>
      <p:cxnSp>
        <p:nvCxnSpPr>
          <p:cNvPr id="37" name="Straight Arrow Connector 36"/>
          <p:cNvCxnSpPr/>
          <p:nvPr/>
        </p:nvCxnSpPr>
        <p:spPr>
          <a:xfrm>
            <a:off x="8186447" y="3850393"/>
            <a:ext cx="871009" cy="0"/>
          </a:xfrm>
          <a:prstGeom prst="straightConnector1">
            <a:avLst/>
          </a:prstGeom>
          <a:ln w="57150">
            <a:solidFill>
              <a:schemeClr val="tx2">
                <a:lumMod val="75000"/>
              </a:schemeClr>
            </a:solidFill>
            <a:headEnd type="none" w="med" len="med"/>
            <a:tailEnd type="stealth" w="lg" len="lg"/>
          </a:ln>
          <a:effectLst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>
            <a:cxnSpLocks/>
            <a:stCxn id="95" idx="6"/>
            <a:endCxn id="32" idx="2"/>
          </p:cNvCxnSpPr>
          <p:nvPr/>
        </p:nvCxnSpPr>
        <p:spPr>
          <a:xfrm flipV="1">
            <a:off x="4160777" y="4738425"/>
            <a:ext cx="497481" cy="4612"/>
          </a:xfrm>
          <a:prstGeom prst="straightConnector1">
            <a:avLst/>
          </a:prstGeom>
          <a:ln w="31750">
            <a:solidFill>
              <a:schemeClr val="tx2">
                <a:lumMod val="75000"/>
              </a:schemeClr>
            </a:solidFill>
            <a:headEnd type="none" w="med" len="med"/>
            <a:tailEnd type="stealth" w="lg" len="lg"/>
          </a:ln>
          <a:effectLst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>
            <a:cxnSpLocks/>
            <a:stCxn id="78" idx="6"/>
            <a:endCxn id="31" idx="2"/>
          </p:cNvCxnSpPr>
          <p:nvPr/>
        </p:nvCxnSpPr>
        <p:spPr>
          <a:xfrm>
            <a:off x="4160875" y="3231689"/>
            <a:ext cx="430114" cy="6738"/>
          </a:xfrm>
          <a:prstGeom prst="straightConnector1">
            <a:avLst/>
          </a:prstGeom>
          <a:ln w="31750">
            <a:solidFill>
              <a:schemeClr val="tx2">
                <a:lumMod val="75000"/>
              </a:schemeClr>
            </a:solidFill>
            <a:headEnd type="none" w="med" len="med"/>
            <a:tailEnd type="stealth" w="lg" len="lg"/>
          </a:ln>
          <a:effectLst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>
            <a:cxnSpLocks/>
            <a:stCxn id="70" idx="6"/>
            <a:endCxn id="95" idx="2"/>
          </p:cNvCxnSpPr>
          <p:nvPr/>
        </p:nvCxnSpPr>
        <p:spPr>
          <a:xfrm flipV="1">
            <a:off x="2377686" y="4743037"/>
            <a:ext cx="559091" cy="188994"/>
          </a:xfrm>
          <a:prstGeom prst="straightConnector1">
            <a:avLst/>
          </a:prstGeom>
          <a:ln w="31750">
            <a:solidFill>
              <a:schemeClr val="tx2">
                <a:lumMod val="75000"/>
              </a:schemeClr>
            </a:solidFill>
            <a:headEnd type="none" w="med" len="med"/>
            <a:tailEnd type="stealth" w="lg" len="lg"/>
          </a:ln>
          <a:effectLst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>
            <a:cxnSpLocks/>
            <a:stCxn id="64" idx="6"/>
            <a:endCxn id="78" idx="2"/>
          </p:cNvCxnSpPr>
          <p:nvPr/>
        </p:nvCxnSpPr>
        <p:spPr>
          <a:xfrm>
            <a:off x="2360576" y="2997438"/>
            <a:ext cx="576299" cy="234251"/>
          </a:xfrm>
          <a:prstGeom prst="straightConnector1">
            <a:avLst/>
          </a:prstGeom>
          <a:ln w="31750">
            <a:solidFill>
              <a:schemeClr val="tx2">
                <a:lumMod val="75000"/>
              </a:schemeClr>
            </a:solidFill>
            <a:headEnd type="none" w="med" len="med"/>
            <a:tailEnd type="stealth" w="lg" len="lg"/>
          </a:ln>
          <a:effectLst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>
            <a:cxnSpLocks/>
            <a:stCxn id="32" idx="6"/>
            <a:endCxn id="97" idx="2"/>
          </p:cNvCxnSpPr>
          <p:nvPr/>
        </p:nvCxnSpPr>
        <p:spPr>
          <a:xfrm>
            <a:off x="5882258" y="4738425"/>
            <a:ext cx="522639" cy="4687"/>
          </a:xfrm>
          <a:prstGeom prst="straightConnector1">
            <a:avLst/>
          </a:prstGeom>
          <a:ln w="31750">
            <a:solidFill>
              <a:schemeClr val="tx2">
                <a:lumMod val="75000"/>
              </a:schemeClr>
            </a:solidFill>
            <a:headEnd type="none" w="med" len="med"/>
            <a:tailEnd type="stealth" w="lg" len="lg"/>
          </a:ln>
          <a:effectLst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>
            <a:cxnSpLocks/>
            <a:stCxn id="31" idx="6"/>
            <a:endCxn id="72" idx="2"/>
          </p:cNvCxnSpPr>
          <p:nvPr/>
        </p:nvCxnSpPr>
        <p:spPr>
          <a:xfrm flipV="1">
            <a:off x="5814989" y="3231689"/>
            <a:ext cx="477193" cy="6738"/>
          </a:xfrm>
          <a:prstGeom prst="straightConnector1">
            <a:avLst/>
          </a:prstGeom>
          <a:ln w="31750">
            <a:solidFill>
              <a:schemeClr val="tx2">
                <a:lumMod val="75000"/>
              </a:schemeClr>
            </a:solidFill>
            <a:headEnd type="none" w="med" len="med"/>
            <a:tailEnd type="stealth" w="lg" len="lg"/>
          </a:ln>
          <a:effectLst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52" name="Rectangle 51"/>
          <p:cNvSpPr/>
          <p:nvPr/>
        </p:nvSpPr>
        <p:spPr>
          <a:xfrm>
            <a:off x="2936875" y="2280512"/>
            <a:ext cx="5544517" cy="3204914"/>
          </a:xfrm>
          <a:prstGeom prst="rect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53" name="Elbow Connector 52"/>
          <p:cNvCxnSpPr>
            <a:stCxn id="72" idx="6"/>
            <a:endCxn id="95" idx="0"/>
          </p:cNvCxnSpPr>
          <p:nvPr/>
        </p:nvCxnSpPr>
        <p:spPr>
          <a:xfrm flipH="1">
            <a:off x="3548777" y="3231689"/>
            <a:ext cx="3967405" cy="1205348"/>
          </a:xfrm>
          <a:prstGeom prst="bentConnector4">
            <a:avLst>
              <a:gd name="adj1" fmla="val -5762"/>
              <a:gd name="adj2" fmla="val 62693"/>
            </a:avLst>
          </a:prstGeom>
          <a:ln w="28575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Elbow Connector 55"/>
          <p:cNvCxnSpPr>
            <a:stCxn id="97" idx="6"/>
            <a:endCxn id="78" idx="4"/>
          </p:cNvCxnSpPr>
          <p:nvPr/>
        </p:nvCxnSpPr>
        <p:spPr>
          <a:xfrm flipH="1" flipV="1">
            <a:off x="3548875" y="3537689"/>
            <a:ext cx="4080022" cy="1205423"/>
          </a:xfrm>
          <a:prstGeom prst="bentConnector4">
            <a:avLst>
              <a:gd name="adj1" fmla="val -5603"/>
              <a:gd name="adj2" fmla="val 86446"/>
            </a:avLst>
          </a:prstGeom>
          <a:ln w="28575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303132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TextBox 87"/>
          <p:cNvSpPr txBox="1"/>
          <p:nvPr/>
        </p:nvSpPr>
        <p:spPr>
          <a:xfrm>
            <a:off x="2458529" y="2515134"/>
            <a:ext cx="188288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b="1" dirty="0">
                <a:solidFill>
                  <a:schemeClr val="tx1"/>
                </a:solidFill>
                <a:latin typeface="+mn-lt"/>
              </a:rPr>
              <a:t>tightly coupled models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398675" y="2503929"/>
            <a:ext cx="130734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b="1" dirty="0">
                <a:latin typeface="+mn-lt"/>
              </a:rPr>
              <a:t>u</a:t>
            </a:r>
            <a:r>
              <a:rPr lang="en-GB" sz="1400" b="1" dirty="0">
                <a:solidFill>
                  <a:schemeClr val="tx1"/>
                </a:solidFill>
                <a:latin typeface="+mn-lt"/>
              </a:rPr>
              <a:t>ser case input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5349346" y="2468796"/>
            <a:ext cx="101444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b="1" dirty="0">
                <a:solidFill>
                  <a:schemeClr val="tx1"/>
                </a:solidFill>
                <a:latin typeface="+mn-lt"/>
              </a:rPr>
              <a:t>raw output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7016935" y="2468795"/>
            <a:ext cx="148412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b="1" dirty="0">
                <a:solidFill>
                  <a:schemeClr val="tx1"/>
                </a:solidFill>
                <a:latin typeface="+mn-lt"/>
              </a:rPr>
              <a:t>processed output</a:t>
            </a:r>
          </a:p>
        </p:txBody>
      </p:sp>
      <p:sp>
        <p:nvSpPr>
          <p:cNvPr id="4" name="5-Point Star 3"/>
          <p:cNvSpPr/>
          <p:nvPr/>
        </p:nvSpPr>
        <p:spPr bwMode="auto">
          <a:xfrm>
            <a:off x="6700639" y="971436"/>
            <a:ext cx="990600" cy="914400"/>
          </a:xfrm>
          <a:prstGeom prst="star5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900" b="0" i="0" u="none" strike="noStrike" cap="none" normalizeH="0" baseline="0" dirty="0">
              <a:ln>
                <a:noFill/>
              </a:ln>
              <a:solidFill>
                <a:srgbClr val="0F5494"/>
              </a:solidFill>
              <a:effectLst/>
              <a:latin typeface="+mn-lt"/>
            </a:endParaRPr>
          </a:p>
        </p:txBody>
      </p:sp>
      <p:sp>
        <p:nvSpPr>
          <p:cNvPr id="3" name="Rectangle 2"/>
          <p:cNvSpPr/>
          <p:nvPr/>
        </p:nvSpPr>
        <p:spPr bwMode="auto">
          <a:xfrm>
            <a:off x="2825336" y="3203684"/>
            <a:ext cx="9906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200" b="0" i="0" u="none" strike="noStrike" cap="none" normalizeH="0" baseline="0">
              <a:ln>
                <a:noFill/>
              </a:ln>
              <a:solidFill>
                <a:srgbClr val="0F5494"/>
              </a:solidFill>
              <a:effectLst/>
              <a:latin typeface="Verdana" pitchFamily="34" charset="0"/>
            </a:endParaRPr>
          </a:p>
        </p:txBody>
      </p:sp>
      <p:sp>
        <p:nvSpPr>
          <p:cNvPr id="61" name="Rectangle 60"/>
          <p:cNvSpPr/>
          <p:nvPr/>
        </p:nvSpPr>
        <p:spPr>
          <a:xfrm>
            <a:off x="2134097" y="3265952"/>
            <a:ext cx="2790307" cy="176015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2700">
            <a:solidFill>
              <a:schemeClr val="tx1"/>
            </a:solidFill>
            <a:prstDash val="dash"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0" tIns="36000" rIns="0" bIns="36000"/>
          <a:lstStyle/>
          <a:p>
            <a:endParaRPr lang="en-GB" sz="1000">
              <a:solidFill>
                <a:srgbClr val="0F5494"/>
              </a:solidFill>
              <a:cs typeface="Arial" pitchFamily="34" charset="0"/>
            </a:endParaRPr>
          </a:p>
        </p:txBody>
      </p:sp>
      <p:sp>
        <p:nvSpPr>
          <p:cNvPr id="85" name="Oval 84"/>
          <p:cNvSpPr/>
          <p:nvPr/>
        </p:nvSpPr>
        <p:spPr>
          <a:xfrm>
            <a:off x="2213809" y="3423430"/>
            <a:ext cx="1155015" cy="546761"/>
          </a:xfrm>
          <a:prstGeom prst="ellipse">
            <a:avLst/>
          </a:prstGeom>
          <a:solidFill>
            <a:srgbClr val="99D0DF"/>
          </a:solidFill>
          <a:ln w="12700"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0" tIns="36000" rIns="0" bIns="36000"/>
          <a:lstStyle/>
          <a:p>
            <a:endParaRPr lang="nb-NO" sz="1000" dirty="0">
              <a:solidFill>
                <a:srgbClr val="0F5494"/>
              </a:solidFill>
              <a:cs typeface="Arial" pitchFamily="34" charset="0"/>
            </a:endParaRPr>
          </a:p>
        </p:txBody>
      </p:sp>
      <p:sp>
        <p:nvSpPr>
          <p:cNvPr id="24" name="TextBox 41"/>
          <p:cNvSpPr txBox="1">
            <a:spLocks noChangeArrowheads="1"/>
          </p:cNvSpPr>
          <p:nvPr/>
        </p:nvSpPr>
        <p:spPr bwMode="auto">
          <a:xfrm>
            <a:off x="3078704" y="931412"/>
            <a:ext cx="187429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sz="1400" dirty="0">
                <a:latin typeface="+mn-lt"/>
              </a:rPr>
              <a:t>Tightly coupled models</a:t>
            </a:r>
          </a:p>
        </p:txBody>
      </p:sp>
      <p:sp>
        <p:nvSpPr>
          <p:cNvPr id="25" name="TextBox 41"/>
          <p:cNvSpPr txBox="1">
            <a:spLocks noChangeArrowheads="1"/>
          </p:cNvSpPr>
          <p:nvPr/>
        </p:nvSpPr>
        <p:spPr bwMode="auto">
          <a:xfrm>
            <a:off x="3072599" y="489084"/>
            <a:ext cx="397121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b="1" dirty="0">
                <a:latin typeface="+mn-lt"/>
              </a:rPr>
              <a:t>Workflow materials models: template 3</a:t>
            </a:r>
          </a:p>
        </p:txBody>
      </p:sp>
      <p:sp>
        <p:nvSpPr>
          <p:cNvPr id="26" name="Oval 47"/>
          <p:cNvSpPr/>
          <p:nvPr/>
        </p:nvSpPr>
        <p:spPr>
          <a:xfrm>
            <a:off x="5413646" y="3737658"/>
            <a:ext cx="1224000" cy="809869"/>
          </a:xfrm>
          <a:prstGeom prst="ellipse">
            <a:avLst/>
          </a:prstGeom>
          <a:solidFill>
            <a:srgbClr val="339933"/>
          </a:soli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0" tIns="36000" rIns="0" bIns="36000"/>
          <a:lstStyle/>
          <a:p>
            <a:endParaRPr lang="en-GB" sz="1000" dirty="0">
              <a:solidFill>
                <a:srgbClr val="CCFF66"/>
              </a:solidFill>
              <a:cs typeface="Arial" pitchFamily="34" charset="0"/>
            </a:endParaRPr>
          </a:p>
        </p:txBody>
      </p:sp>
      <p:cxnSp>
        <p:nvCxnSpPr>
          <p:cNvPr id="28" name="Straight Arrow Connector 27"/>
          <p:cNvCxnSpPr>
            <a:cxnSpLocks/>
            <a:stCxn id="26" idx="6"/>
            <a:endCxn id="40" idx="2"/>
          </p:cNvCxnSpPr>
          <p:nvPr/>
        </p:nvCxnSpPr>
        <p:spPr>
          <a:xfrm flipV="1">
            <a:off x="6637646" y="4142592"/>
            <a:ext cx="619746" cy="1"/>
          </a:xfrm>
          <a:prstGeom prst="straightConnector1">
            <a:avLst/>
          </a:prstGeom>
          <a:ln w="31750">
            <a:solidFill>
              <a:schemeClr val="tx2">
                <a:lumMod val="75000"/>
              </a:schemeClr>
            </a:solidFill>
            <a:headEnd type="none" w="med" len="med"/>
            <a:tailEnd type="stealth" w="lg" len="lg"/>
          </a:ln>
          <a:effectLst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>
            <a:cxnSpLocks/>
            <a:stCxn id="61" idx="3"/>
            <a:endCxn id="26" idx="2"/>
          </p:cNvCxnSpPr>
          <p:nvPr/>
        </p:nvCxnSpPr>
        <p:spPr>
          <a:xfrm flipV="1">
            <a:off x="4924404" y="4142593"/>
            <a:ext cx="489242" cy="3436"/>
          </a:xfrm>
          <a:prstGeom prst="straightConnector1">
            <a:avLst/>
          </a:prstGeom>
          <a:ln w="31750">
            <a:solidFill>
              <a:schemeClr val="tx2">
                <a:lumMod val="75000"/>
              </a:schemeClr>
            </a:solidFill>
            <a:headEnd type="none" w="med" len="med"/>
            <a:tailEnd type="stealth" w="lg" len="lg"/>
          </a:ln>
          <a:effectLst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>
            <a:cxnSpLocks/>
            <a:stCxn id="41" idx="6"/>
            <a:endCxn id="61" idx="1"/>
          </p:cNvCxnSpPr>
          <p:nvPr/>
        </p:nvCxnSpPr>
        <p:spPr>
          <a:xfrm>
            <a:off x="1640496" y="4142594"/>
            <a:ext cx="493601" cy="3435"/>
          </a:xfrm>
          <a:prstGeom prst="straightConnector1">
            <a:avLst/>
          </a:prstGeom>
          <a:ln w="31750">
            <a:solidFill>
              <a:schemeClr val="tx2">
                <a:lumMod val="75000"/>
              </a:schemeClr>
            </a:solidFill>
            <a:headEnd type="none" w="med" len="med"/>
            <a:tailEnd type="stealth" w="lg" len="lg"/>
          </a:ln>
          <a:effectLst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2615182" y="3558310"/>
            <a:ext cx="42030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b="1" dirty="0">
                <a:solidFill>
                  <a:schemeClr val="tx1"/>
                </a:solidFill>
                <a:latin typeface="+mn-lt"/>
              </a:rPr>
              <a:t>PE1</a:t>
            </a:r>
          </a:p>
        </p:txBody>
      </p:sp>
      <p:sp>
        <p:nvSpPr>
          <p:cNvPr id="35" name="Oval 34"/>
          <p:cNvSpPr/>
          <p:nvPr/>
        </p:nvSpPr>
        <p:spPr>
          <a:xfrm>
            <a:off x="3727150" y="3869210"/>
            <a:ext cx="1155015" cy="546761"/>
          </a:xfrm>
          <a:prstGeom prst="ellipse">
            <a:avLst/>
          </a:prstGeom>
          <a:solidFill>
            <a:srgbClr val="99D0DF"/>
          </a:solidFill>
          <a:ln w="12700"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0" tIns="36000" rIns="0" bIns="36000"/>
          <a:lstStyle/>
          <a:p>
            <a:endParaRPr lang="nb-NO" sz="1000" dirty="0">
              <a:solidFill>
                <a:srgbClr val="0F5494"/>
              </a:solidFill>
              <a:cs typeface="Arial" pitchFamily="34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4087393" y="4019910"/>
            <a:ext cx="42030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b="1" dirty="0">
                <a:solidFill>
                  <a:schemeClr val="tx1"/>
                </a:solidFill>
                <a:latin typeface="+mn-lt"/>
              </a:rPr>
              <a:t>PE2</a:t>
            </a:r>
          </a:p>
        </p:txBody>
      </p:sp>
      <p:sp>
        <p:nvSpPr>
          <p:cNvPr id="37" name="Oval 36"/>
          <p:cNvSpPr/>
          <p:nvPr/>
        </p:nvSpPr>
        <p:spPr>
          <a:xfrm>
            <a:off x="2553545" y="4376561"/>
            <a:ext cx="1155015" cy="546761"/>
          </a:xfrm>
          <a:prstGeom prst="ellipse">
            <a:avLst/>
          </a:prstGeom>
          <a:solidFill>
            <a:srgbClr val="99D0DF"/>
          </a:solidFill>
          <a:ln w="12700"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0" tIns="36000" rIns="0" bIns="36000"/>
          <a:lstStyle/>
          <a:p>
            <a:endParaRPr lang="nb-NO" sz="1000" dirty="0">
              <a:solidFill>
                <a:srgbClr val="0F5494"/>
              </a:solidFill>
              <a:cs typeface="Arial" pitchFamily="34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2954918" y="4511441"/>
            <a:ext cx="42030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b="1" dirty="0">
                <a:solidFill>
                  <a:schemeClr val="tx1"/>
                </a:solidFill>
                <a:latin typeface="+mn-lt"/>
              </a:rPr>
              <a:t>PE3</a:t>
            </a:r>
          </a:p>
        </p:txBody>
      </p:sp>
      <p:cxnSp>
        <p:nvCxnSpPr>
          <p:cNvPr id="39" name="Straight Arrow Connector 38"/>
          <p:cNvCxnSpPr/>
          <p:nvPr/>
        </p:nvCxnSpPr>
        <p:spPr>
          <a:xfrm>
            <a:off x="8618495" y="4149080"/>
            <a:ext cx="871009" cy="0"/>
          </a:xfrm>
          <a:prstGeom prst="straightConnector1">
            <a:avLst/>
          </a:prstGeom>
          <a:ln w="57150">
            <a:solidFill>
              <a:schemeClr val="tx2">
                <a:lumMod val="75000"/>
              </a:schemeClr>
            </a:solidFill>
            <a:headEnd type="none" w="med" len="med"/>
            <a:tailEnd type="stealth" w="lg" len="lg"/>
          </a:ln>
          <a:effectLst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40" name="Oval 47"/>
          <p:cNvSpPr/>
          <p:nvPr/>
        </p:nvSpPr>
        <p:spPr>
          <a:xfrm>
            <a:off x="7257392" y="3737657"/>
            <a:ext cx="1224000" cy="809869"/>
          </a:xfrm>
          <a:prstGeom prst="ellipse">
            <a:avLst/>
          </a:prstGeom>
          <a:solidFill>
            <a:srgbClr val="CCFFCC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0" tIns="36000" rIns="0" bIns="36000"/>
          <a:lstStyle/>
          <a:p>
            <a:endParaRPr lang="en-GB" sz="1000" dirty="0">
              <a:solidFill>
                <a:srgbClr val="CCFF66"/>
              </a:solidFill>
              <a:cs typeface="Arial" pitchFamily="34" charset="0"/>
            </a:endParaRPr>
          </a:p>
        </p:txBody>
      </p:sp>
      <p:sp>
        <p:nvSpPr>
          <p:cNvPr id="41" name="Oval 47"/>
          <p:cNvSpPr/>
          <p:nvPr/>
        </p:nvSpPr>
        <p:spPr>
          <a:xfrm>
            <a:off x="416496" y="3737659"/>
            <a:ext cx="1224000" cy="809869"/>
          </a:xfrm>
          <a:prstGeom prst="ellipse">
            <a:avLst/>
          </a:prstGeom>
          <a:solidFill>
            <a:srgbClr val="FF7C80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0" tIns="36000" rIns="0" bIns="36000"/>
          <a:lstStyle/>
          <a:p>
            <a:endParaRPr lang="en-GB" sz="1000" dirty="0">
              <a:solidFill>
                <a:srgbClr val="CCFF66"/>
              </a:solidFill>
              <a:cs typeface="Arial" pitchFamily="34" charset="0"/>
            </a:endParaRPr>
          </a:p>
        </p:txBody>
      </p:sp>
      <p:cxnSp>
        <p:nvCxnSpPr>
          <p:cNvPr id="92" name="Straight Arrow Connector 91"/>
          <p:cNvCxnSpPr>
            <a:cxnSpLocks/>
            <a:stCxn id="35" idx="4"/>
            <a:endCxn id="37" idx="6"/>
          </p:cNvCxnSpPr>
          <p:nvPr/>
        </p:nvCxnSpPr>
        <p:spPr>
          <a:xfrm flipH="1">
            <a:off x="3708560" y="4415971"/>
            <a:ext cx="596098" cy="233971"/>
          </a:xfrm>
          <a:prstGeom prst="straightConnector1">
            <a:avLst/>
          </a:prstGeom>
          <a:ln w="28575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Arrow Connector 93"/>
          <p:cNvCxnSpPr>
            <a:cxnSpLocks/>
            <a:stCxn id="35" idx="0"/>
            <a:endCxn id="85" idx="6"/>
          </p:cNvCxnSpPr>
          <p:nvPr/>
        </p:nvCxnSpPr>
        <p:spPr>
          <a:xfrm flipH="1" flipV="1">
            <a:off x="3368824" y="3696811"/>
            <a:ext cx="935834" cy="172399"/>
          </a:xfrm>
          <a:prstGeom prst="straightConnector1">
            <a:avLst/>
          </a:prstGeom>
          <a:ln w="28575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Straight Arrow Connector 95"/>
          <p:cNvCxnSpPr>
            <a:cxnSpLocks/>
            <a:stCxn id="85" idx="4"/>
            <a:endCxn id="37" idx="0"/>
          </p:cNvCxnSpPr>
          <p:nvPr/>
        </p:nvCxnSpPr>
        <p:spPr>
          <a:xfrm>
            <a:off x="2791317" y="3970191"/>
            <a:ext cx="339736" cy="406370"/>
          </a:xfrm>
          <a:prstGeom prst="straightConnector1">
            <a:avLst/>
          </a:prstGeom>
          <a:ln w="28575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Box 48">
            <a:extLst>
              <a:ext uri="{FF2B5EF4-FFF2-40B4-BE49-F238E27FC236}">
                <a16:creationId xmlns:a16="http://schemas.microsoft.com/office/drawing/2014/main" id="{F0613E82-2A8A-4F9C-9A2C-06334C70F86B}"/>
              </a:ext>
            </a:extLst>
          </p:cNvPr>
          <p:cNvSpPr txBox="1"/>
          <p:nvPr/>
        </p:nvSpPr>
        <p:spPr>
          <a:xfrm>
            <a:off x="7299992" y="6237312"/>
            <a:ext cx="24929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solidFill>
                  <a:schemeClr val="bg1">
                    <a:lumMod val="65000"/>
                  </a:schemeClr>
                </a:solidFill>
              </a:rPr>
              <a:t>Project name and logo</a:t>
            </a:r>
          </a:p>
        </p:txBody>
      </p:sp>
    </p:spTree>
    <p:extLst>
      <p:ext uri="{BB962C8B-B14F-4D97-AF65-F5344CB8AC3E}">
        <p14:creationId xmlns:p14="http://schemas.microsoft.com/office/powerpoint/2010/main" val="1423048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Oval 30"/>
          <p:cNvSpPr/>
          <p:nvPr/>
        </p:nvSpPr>
        <p:spPr>
          <a:xfrm>
            <a:off x="1031897" y="2782290"/>
            <a:ext cx="1512000" cy="792000"/>
          </a:xfrm>
          <a:prstGeom prst="ellipse">
            <a:avLst/>
          </a:prstGeom>
          <a:solidFill>
            <a:srgbClr val="FF7C80"/>
          </a:soli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0" tIns="36000" rIns="0" bIns="36000"/>
          <a:lstStyle/>
          <a:p>
            <a:pPr>
              <a:defRPr/>
            </a:pPr>
            <a:r>
              <a:rPr lang="en-GB" sz="1000" b="1" dirty="0">
                <a:cs typeface="Arial" pitchFamily="34" charset="0"/>
              </a:rPr>
              <a:t> </a:t>
            </a:r>
          </a:p>
        </p:txBody>
      </p:sp>
      <p:sp>
        <p:nvSpPr>
          <p:cNvPr id="72" name="Oval 50"/>
          <p:cNvSpPr/>
          <p:nvPr/>
        </p:nvSpPr>
        <p:spPr>
          <a:xfrm>
            <a:off x="7094256" y="2760516"/>
            <a:ext cx="1512000" cy="792000"/>
          </a:xfrm>
          <a:prstGeom prst="ellipse">
            <a:avLst/>
          </a:prstGeom>
          <a:solidFill>
            <a:srgbClr val="CCFFCC"/>
          </a:soli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0" tIns="36000" rIns="0" bIns="36000"/>
          <a:lstStyle/>
          <a:p>
            <a:pPr>
              <a:defRPr/>
            </a:pPr>
            <a:endParaRPr lang="en-US" sz="1000" b="1" dirty="0">
              <a:solidFill>
                <a:srgbClr val="00B050"/>
              </a:solidFill>
              <a:cs typeface="Arial" pitchFamily="34" charset="0"/>
            </a:endParaRPr>
          </a:p>
        </p:txBody>
      </p:sp>
      <p:sp>
        <p:nvSpPr>
          <p:cNvPr id="79" name="Oval 47"/>
          <p:cNvSpPr/>
          <p:nvPr/>
        </p:nvSpPr>
        <p:spPr>
          <a:xfrm>
            <a:off x="5101154" y="2780928"/>
            <a:ext cx="1512000" cy="792000"/>
          </a:xfrm>
          <a:prstGeom prst="ellipse">
            <a:avLst/>
          </a:prstGeom>
          <a:solidFill>
            <a:srgbClr val="339933"/>
          </a:soli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0" tIns="36000" rIns="0" bIns="36000"/>
          <a:lstStyle/>
          <a:p>
            <a:endParaRPr lang="en-GB" sz="1000" b="1" dirty="0">
              <a:solidFill>
                <a:srgbClr val="CCFF66"/>
              </a:solidFill>
              <a:cs typeface="Arial" pitchFamily="34" charset="0"/>
            </a:endParaRPr>
          </a:p>
        </p:txBody>
      </p:sp>
      <p:sp>
        <p:nvSpPr>
          <p:cNvPr id="78" name="Oval 15"/>
          <p:cNvSpPr/>
          <p:nvPr/>
        </p:nvSpPr>
        <p:spPr>
          <a:xfrm>
            <a:off x="3008784" y="2780928"/>
            <a:ext cx="1512000" cy="792000"/>
          </a:xfrm>
          <a:prstGeom prst="ellipse">
            <a:avLst/>
          </a:prstGeom>
          <a:solidFill>
            <a:srgbClr val="FFFF00"/>
          </a:solidFill>
          <a:ln w="12700">
            <a:solidFill>
              <a:srgbClr val="FFFF00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0" tIns="36000" rIns="0" bIns="36000"/>
          <a:lstStyle/>
          <a:p>
            <a:pPr>
              <a:defRPr/>
            </a:pPr>
            <a:endParaRPr lang="en-GB" sz="1000" b="1" dirty="0">
              <a:solidFill>
                <a:srgbClr val="0F5494"/>
              </a:solidFill>
              <a:cs typeface="Arial" pitchFamily="34" charset="0"/>
            </a:endParaRPr>
          </a:p>
        </p:txBody>
      </p:sp>
      <p:sp>
        <p:nvSpPr>
          <p:cNvPr id="2054" name="TextBox 87"/>
          <p:cNvSpPr txBox="1">
            <a:spLocks noChangeArrowheads="1"/>
          </p:cNvSpPr>
          <p:nvPr/>
        </p:nvSpPr>
        <p:spPr bwMode="auto">
          <a:xfrm>
            <a:off x="3087712" y="3053818"/>
            <a:ext cx="1359713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GB" sz="1000" b="1" dirty="0">
                <a:latin typeface="+mn-lt"/>
              </a:rPr>
              <a:t>Databased Model</a:t>
            </a:r>
          </a:p>
        </p:txBody>
      </p:sp>
      <p:sp>
        <p:nvSpPr>
          <p:cNvPr id="2059" name="TextBox 51"/>
          <p:cNvSpPr txBox="1">
            <a:spLocks noChangeArrowheads="1"/>
          </p:cNvSpPr>
          <p:nvPr/>
        </p:nvSpPr>
        <p:spPr bwMode="auto">
          <a:xfrm>
            <a:off x="5508433" y="3053818"/>
            <a:ext cx="782587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sz="1000" b="1" dirty="0">
                <a:latin typeface="+mn-lt"/>
              </a:rPr>
              <a:t>raw output</a:t>
            </a:r>
          </a:p>
        </p:txBody>
      </p:sp>
      <p:cxnSp>
        <p:nvCxnSpPr>
          <p:cNvPr id="131" name="98 Conector angular"/>
          <p:cNvCxnSpPr>
            <a:cxnSpLocks/>
            <a:stCxn id="72" idx="6"/>
          </p:cNvCxnSpPr>
          <p:nvPr/>
        </p:nvCxnSpPr>
        <p:spPr>
          <a:xfrm flipH="1">
            <a:off x="3764040" y="3156516"/>
            <a:ext cx="4842216" cy="1171557"/>
          </a:xfrm>
          <a:prstGeom prst="bentConnector4">
            <a:avLst>
              <a:gd name="adj1" fmla="val -4721"/>
              <a:gd name="adj2" fmla="val 66901"/>
            </a:avLst>
          </a:prstGeom>
          <a:ln w="28575">
            <a:noFill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99" name="TextBox 53"/>
          <p:cNvSpPr txBox="1">
            <a:spLocks noChangeArrowheads="1"/>
          </p:cNvSpPr>
          <p:nvPr/>
        </p:nvSpPr>
        <p:spPr bwMode="auto">
          <a:xfrm>
            <a:off x="7368410" y="3043611"/>
            <a:ext cx="1114408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sz="1000" b="1" dirty="0">
                <a:latin typeface="+mn-lt"/>
              </a:rPr>
              <a:t>processed output</a:t>
            </a:r>
          </a:p>
        </p:txBody>
      </p:sp>
      <p:sp>
        <p:nvSpPr>
          <p:cNvPr id="2111" name="TextBox 41"/>
          <p:cNvSpPr txBox="1">
            <a:spLocks noChangeArrowheads="1"/>
          </p:cNvSpPr>
          <p:nvPr/>
        </p:nvSpPr>
        <p:spPr bwMode="auto">
          <a:xfrm>
            <a:off x="2886606" y="527194"/>
            <a:ext cx="397121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b="1" dirty="0">
                <a:latin typeface="+mn-lt"/>
              </a:rPr>
              <a:t>Workflow materials models: template 4</a:t>
            </a:r>
          </a:p>
        </p:txBody>
      </p:sp>
      <p:sp>
        <p:nvSpPr>
          <p:cNvPr id="77" name="TextBox 36"/>
          <p:cNvSpPr txBox="1">
            <a:spLocks noChangeArrowheads="1"/>
          </p:cNvSpPr>
          <p:nvPr/>
        </p:nvSpPr>
        <p:spPr bwMode="auto">
          <a:xfrm>
            <a:off x="1189160" y="3055180"/>
            <a:ext cx="986167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sz="1000" b="1" dirty="0">
                <a:latin typeface="+mn-lt"/>
              </a:rPr>
              <a:t>user case input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926900" y="1031250"/>
            <a:ext cx="346607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1400" dirty="0">
                <a:latin typeface="+mn-lt"/>
              </a:rPr>
              <a:t>Consecutive workflow with databased model</a:t>
            </a:r>
            <a:endParaRPr lang="en-GB" sz="1400" dirty="0">
              <a:latin typeface="+mn-lt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299992" y="6237312"/>
            <a:ext cx="24929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solidFill>
                  <a:schemeClr val="bg1">
                    <a:lumMod val="65000"/>
                  </a:schemeClr>
                </a:solidFill>
              </a:rPr>
              <a:t>Project name and logo</a:t>
            </a:r>
          </a:p>
        </p:txBody>
      </p:sp>
      <p:cxnSp>
        <p:nvCxnSpPr>
          <p:cNvPr id="34" name="Straight Arrow Connector 33"/>
          <p:cNvCxnSpPr>
            <a:cxnSpLocks/>
            <a:stCxn id="39" idx="6"/>
            <a:endCxn id="78" idx="2"/>
          </p:cNvCxnSpPr>
          <p:nvPr/>
        </p:nvCxnSpPr>
        <p:spPr>
          <a:xfrm flipV="1">
            <a:off x="2543897" y="3176928"/>
            <a:ext cx="464887" cy="1362"/>
          </a:xfrm>
          <a:prstGeom prst="straightConnector1">
            <a:avLst/>
          </a:prstGeom>
          <a:ln w="31750">
            <a:solidFill>
              <a:schemeClr val="tx2">
                <a:lumMod val="75000"/>
              </a:schemeClr>
            </a:solidFill>
            <a:headEnd type="none" w="med" len="med"/>
            <a:tailEnd type="stealth" w="lg" len="lg"/>
          </a:ln>
          <a:effectLst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>
            <a:cxnSpLocks/>
            <a:stCxn id="78" idx="6"/>
            <a:endCxn id="79" idx="2"/>
          </p:cNvCxnSpPr>
          <p:nvPr/>
        </p:nvCxnSpPr>
        <p:spPr>
          <a:xfrm>
            <a:off x="4520784" y="3176928"/>
            <a:ext cx="580370" cy="0"/>
          </a:xfrm>
          <a:prstGeom prst="straightConnector1">
            <a:avLst/>
          </a:prstGeom>
          <a:ln w="31750">
            <a:solidFill>
              <a:schemeClr val="tx2">
                <a:lumMod val="75000"/>
              </a:schemeClr>
            </a:solidFill>
            <a:headEnd type="none" w="med" len="med"/>
            <a:tailEnd type="stealth" w="lg" len="lg"/>
          </a:ln>
          <a:effectLst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>
            <a:cxnSpLocks/>
            <a:stCxn id="79" idx="6"/>
            <a:endCxn id="72" idx="2"/>
          </p:cNvCxnSpPr>
          <p:nvPr/>
        </p:nvCxnSpPr>
        <p:spPr>
          <a:xfrm flipV="1">
            <a:off x="6613154" y="3156516"/>
            <a:ext cx="481102" cy="20412"/>
          </a:xfrm>
          <a:prstGeom prst="straightConnector1">
            <a:avLst/>
          </a:prstGeom>
          <a:ln w="31750">
            <a:solidFill>
              <a:schemeClr val="tx2">
                <a:lumMod val="75000"/>
              </a:schemeClr>
            </a:solidFill>
            <a:headEnd type="none" w="med" len="med"/>
            <a:tailEnd type="stealth" w="lg" len="lg"/>
          </a:ln>
          <a:effectLst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7415528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EFF78DEE940D34083015CCFCE98FD50" ma:contentTypeVersion="4" ma:contentTypeDescription="Create a new document." ma:contentTypeScope="" ma:versionID="626a8aeed093c7e651f5593e488175b7">
  <xsd:schema xmlns:xsd="http://www.w3.org/2001/XMLSchema" xmlns:xs="http://www.w3.org/2001/XMLSchema" xmlns:p="http://schemas.microsoft.com/office/2006/metadata/properties" xmlns:ns2="55b3a6da-4345-4ff2-a6f8-a08a5e716fed" xmlns:ns3="027d8c26-984d-409c-a652-d2cb0a11aeb4" targetNamespace="http://schemas.microsoft.com/office/2006/metadata/properties" ma:root="true" ma:fieldsID="ad7a3989dd209d3287fc124b0a8a2323" ns2:_="" ns3:_="">
    <xsd:import namespace="55b3a6da-4345-4ff2-a6f8-a08a5e716fed"/>
    <xsd:import namespace="027d8c26-984d-409c-a652-d2cb0a11aeb4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5b3a6da-4345-4ff2-a6f8-a08a5e716fed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27d8c26-984d-409c-a652-d2cb0a11aeb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E31C7D7D-3023-49A4-8945-1C84B7379B03}"/>
</file>

<file path=customXml/itemProps2.xml><?xml version="1.0" encoding="utf-8"?>
<ds:datastoreItem xmlns:ds="http://schemas.openxmlformats.org/officeDocument/2006/customXml" ds:itemID="{F9EA5032-D1CF-4F73-8021-DC3AB9151AA3}"/>
</file>

<file path=customXml/itemProps3.xml><?xml version="1.0" encoding="utf-8"?>
<ds:datastoreItem xmlns:ds="http://schemas.openxmlformats.org/officeDocument/2006/customXml" ds:itemID="{9D42B1A2-FBD9-407E-BA91-C54D0F2280DB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114</Words>
  <Application>Microsoft Office PowerPoint</Application>
  <PresentationFormat>A4 Paper (210x297 mm)</PresentationFormat>
  <Paragraphs>43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Verdana</vt:lpstr>
      <vt:lpstr>Tema de Office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2017-01-27T15:07:53Z</dcterms:created>
  <dcterms:modified xsi:type="dcterms:W3CDTF">2021-05-13T15:13:57Z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0x0101001EFF78DEE940D34083015CCFCE98FD50</vt:lpwstr>
  </property>
</Properties>
</file>